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7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869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58" y="3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5E34EF8-AD49-4EEB-8F3A-87AD6A2AD403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9B25FB5-16CA-434D-B7DF-E584279E63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2129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Let me begin by stating who this talk is for: </a:t>
            </a:r>
          </a:p>
          <a:p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those who read or have read the classics (my choir);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those who read but not the classics; and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those who read little or not at all. </a:t>
            </a:r>
          </a:p>
          <a:p>
            <a:endParaRPr lang="en-US" sz="1800" dirty="0"/>
          </a:p>
          <a:p>
            <a:r>
              <a:rPr lang="en-US" sz="1800" dirty="0"/>
              <a:t>In short: everyone! I hope that of you, whatever your reading disposition is, will benefit from this talk.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B25FB5-16CA-434D-B7DF-E584279E63B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1656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B25FB5-16CA-434D-B7DF-E584279E63B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9732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B25FB5-16CA-434D-B7DF-E584279E63B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0632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B25FB5-16CA-434D-B7DF-E584279E63B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9521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73893"/>
            <a:ext cx="5608320" cy="4239933"/>
          </a:xfrm>
        </p:spPr>
        <p:txBody>
          <a:bodyPr/>
          <a:lstStyle/>
          <a:p>
            <a:pPr marL="349415" indent="-349415">
              <a:buFont typeface="Arial" panose="020B0604020202020204" pitchFamily="34" charset="0"/>
              <a:buChar char="•"/>
            </a:pPr>
            <a:r>
              <a:rPr lang="en-US" sz="1600" dirty="0"/>
              <a:t>Education—not complete without some exposure to the classics; hard to understand Western culture without some knowledge of the Bible, Greek and Latin literature, Shakespeare, and the great novels</a:t>
            </a:r>
          </a:p>
          <a:p>
            <a:pPr marL="349415" indent="-349415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349415" indent="-349415">
              <a:buFont typeface="Arial" panose="020B0604020202020204" pitchFamily="34" charset="0"/>
              <a:buChar char="•"/>
            </a:pPr>
            <a:r>
              <a:rPr lang="en-US" sz="1600" dirty="0"/>
              <a:t>Inspiration—guarantee you can find something in the classics to inspire you (truck driver, baseball player, or CPA); classics were written by so many types of people, some of whom with backgrounds just like yours, though likely in another historical period</a:t>
            </a:r>
          </a:p>
          <a:p>
            <a:pPr marL="349415" indent="-349415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349415" indent="-349415">
              <a:buFont typeface="Arial" panose="020B0604020202020204" pitchFamily="34" charset="0"/>
              <a:buChar char="•"/>
            </a:pPr>
            <a:r>
              <a:rPr lang="en-US" sz="1600" dirty="0"/>
              <a:t>Transportation—cheap time travel; not only looking around at the sights, but learning how people thought, felt, and acted in various times, literally transporting you back there (or forward to possible scenarios, many dystopian)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B25FB5-16CA-434D-B7DF-E584279E63B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3161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“My father always told me – Never trust anyone whose TV is bigger than their bookshelf.” – Emilia Clarke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B25FB5-16CA-434D-B7DF-E584279E63B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412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22F66-727D-4150-ADA5-49CF3A0F68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0352" y="1122363"/>
            <a:ext cx="10072922" cy="1978346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D9A1FE-C39F-4D7C-B93D-F8C203A1D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0352" y="3509963"/>
            <a:ext cx="10072922" cy="1747837"/>
          </a:xfrm>
        </p:spPr>
        <p:txBody>
          <a:bodyPr>
            <a:normAutofit/>
          </a:bodyPr>
          <a:lstStyle>
            <a:lvl1pPr marL="0" indent="0" algn="l">
              <a:buNone/>
              <a:defRPr sz="2000" i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008AAC-7D41-4304-8D59-EF34B23268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0352" y="136525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fld id="{524C6359-9BB8-4148-8114-537E698DA205}" type="datetime1">
              <a:rPr lang="en-US" smtClean="0"/>
              <a:t>12/13/2024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4D078-DE22-4F23-8B48-21FB1415C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352" y="6356350"/>
            <a:ext cx="411480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4C1F5-608B-4335-9F2A-17F63D5FA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51B01909-73B8-4486-A749-C643B1D7E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26769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5E279D86-4533-45F1-B0AA-D237399A5ED5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764FD722-CB31-4326-ADD8-CBA52FD1FF59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24E4BCEC-8B0A-444E-8509-1B3BB0449E5B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9DB36622-1DC7-4B17-8984-588BA8999FF6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51B97AF0-1974-42B9-B5FC-A332C52E8272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95A298AD-BE5D-4BE1-8CDF-DBFB42D63FEB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71436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7B4A7-C566-48F4-B4B8-3A5E7B6C5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B93F5-BC8B-452C-ACE2-C7E01D1B8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9A49B3-A57D-46C5-8462-0C52509F8F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0352" y="136525"/>
            <a:ext cx="2743200" cy="365125"/>
          </a:xfrm>
        </p:spPr>
        <p:txBody>
          <a:bodyPr/>
          <a:lstStyle/>
          <a:p>
            <a:fld id="{9376191F-481E-48E9-BB9A-369A67A7362D}" type="datetime1">
              <a:rPr lang="en-US" smtClean="0"/>
              <a:t>12/13/2024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8C810-EAF4-4D86-84DD-2E574122D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7E738-8574-490B-974B-9AD3B2AAE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AC552FEA-472E-4E74-B31D-531852C19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10597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41DF3078-C636-4776-A616-D5BF3BC280C9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0D1A27FA-1310-4BC3-A071-1566746B2FB1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99ACB9EB-84FE-4B33-9EF9-4EC7DAC25DD5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826E5EFB-0EF9-4DB8-99CB-5DD72009DB2C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86238E12-0689-4123-8B2E-E1CCFCC4C882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8538CF67-A00E-4955-A447-001BE02E771A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31788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9764E-4B3D-4B6A-A210-B50E4F60E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10072922" cy="2313641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30AEC2-B6E6-4C09-A16F-5E2A1C9A0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52" y="3509963"/>
            <a:ext cx="10072922" cy="25796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A37CAB-B545-4E42-BB5A-F1DAA9335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677DE-DD04-48CC-9C18-7BE9FF2DEB6B}" type="datetime1">
              <a:rPr lang="en-US" smtClean="0"/>
              <a:t>12/13/2024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6D720B-7E58-43F4-9659-ADB2403A5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95F53F-2FA5-4B5C-A151-F07BBC002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37B4CDD2-E09A-418A-9131-FBDEE440A1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26769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8852E5FB-B268-4CCA-8E55-803038F7A00D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A1C9CBB3-97C0-4A35-9088-C69233F5CEE7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31610871-AEE9-46EB-9D27-BA1D9D688124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27478059-2A11-484D-A2D7-199F74778E50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30EC0886-DDB9-47F1-9414-C121C1D3F954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66A10427-DF20-4284-B215-EABA4D366E20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26455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473D3-0F03-4BF4-831F-34E80BAC5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9409-59F2-486F-A6D0-FAEE8FFF25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5717" y="2521885"/>
            <a:ext cx="4645152" cy="36550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087241-B390-47A6-8070-C3D4652F88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92136" y="2521885"/>
            <a:ext cx="4611138" cy="36550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80B360-2ACA-4B93-9439-591B6D3FB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255ED-7101-4D18-A8AE-3B5E4CB87EA5}" type="datetime1">
              <a:rPr lang="en-US" smtClean="0"/>
              <a:t>12/13/2024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4A73E2-CF78-404C-A86F-E70A284AE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A8F42A-11E1-42A0-8ECF-A5BBA3B8C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0CB61A83-9419-49FC-8074-2AB3D34FA8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19637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BCD12E57-97FB-48D8-81CC-7C37E8947CB4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E487641C-E83B-4134-88C9-1D23D5FA1836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B99AB7A6-A88C-44E1-A9DE-4126B957F88A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9FF0D518-1D17-44C7-BF73-7C980481DB5B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9A7A3E12-61E8-41A0-A459-15BF375FA945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9E5E4A56-9100-4D60-8A34-0FE116F41FF1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72462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ECA31-EE14-41DD-9914-DA7138220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7"/>
            <a:ext cx="100729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B22AB6-1657-4AE2-8607-2C77A25D7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52" y="2521884"/>
            <a:ext cx="4845387" cy="780439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AA6DC0-D4D5-4164-A3FD-6BB5CBB2BB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0352" y="3366390"/>
            <a:ext cx="4845387" cy="264479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9B35F8-95F3-43D1-8917-5836BAA904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34025" y="2521884"/>
            <a:ext cx="4869249" cy="780439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B639E7-F4A3-4ADE-B290-0A4F9761B9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34025" y="3366390"/>
            <a:ext cx="4869249" cy="264479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6F296B-429F-4DFC-ABC3-0A078EA99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2F23D-51F6-4C94-8CD5-B9ABBF67EE23}" type="datetime1">
              <a:rPr lang="en-US" smtClean="0"/>
              <a:t>12/13/2024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7103B9-D521-4910-AC15-F12F25CB9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73A6D9-123D-492C-B5CE-294EF2559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457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92A22-4B4D-4F58-9783-A0469DA4D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8" y="787068"/>
            <a:ext cx="1007755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5EE610-5457-4E8C-B568-B8D560773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A702F-6367-4FD1-89A8-3744BE6BA9A2}" type="datetime1">
              <a:rPr lang="en-US" smtClean="0"/>
              <a:t>12/13/2024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BA57BB-288A-4A30-A4EC-FF0537BC2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414C89-B968-4A85-A035-E2997A5F8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6" name="Graphic 78">
            <a:extLst>
              <a:ext uri="{FF2B5EF4-FFF2-40B4-BE49-F238E27FC236}">
                <a16:creationId xmlns:a16="http://schemas.microsoft.com/office/drawing/2014/main" id="{AC45ECC6-E29C-40EF-A7C9-5A17DAFD42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5233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7" name="Graphic 78">
              <a:extLst>
                <a:ext uri="{FF2B5EF4-FFF2-40B4-BE49-F238E27FC236}">
                  <a16:creationId xmlns:a16="http://schemas.microsoft.com/office/drawing/2014/main" id="{8DA0D497-8E8F-426A-8172-894BE03F70F6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aphic 78">
              <a:extLst>
                <a:ext uri="{FF2B5EF4-FFF2-40B4-BE49-F238E27FC236}">
                  <a16:creationId xmlns:a16="http://schemas.microsoft.com/office/drawing/2014/main" id="{8C0459EF-3B70-4083-8845-3A9AF847E805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9" name="Graphic 78">
                <a:extLst>
                  <a:ext uri="{FF2B5EF4-FFF2-40B4-BE49-F238E27FC236}">
                    <a16:creationId xmlns:a16="http://schemas.microsoft.com/office/drawing/2014/main" id="{53BF2B58-70F8-4288-85AB-CBDA723CDFCC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A569E551-A5A0-4A8F-B999-3A6D104814A2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0FB69EB5-D9AC-46E7-934E-32999C39B2E6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6EABC49A-B4ED-44E4-ADB7-E432734A7C96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38888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7A339C-4093-4B40-8C90-52F005CA9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E99BD-4B4F-4460-B452-0E8146ACCF8F}" type="datetime1">
              <a:rPr lang="en-US" smtClean="0"/>
              <a:t>12/13/2024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A33F04-8E0A-4165-930C-527D781A7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62F57B-BEB6-4973-A362-38F638E0D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970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FAC90-C2CA-44DD-8EF8-20BDD6724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4315386" cy="2223152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915FB-D5F4-4CAD-AE70-3644E8180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5420086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374DA3-3BAC-4045-825F-B3C27B8973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0352" y="3429000"/>
            <a:ext cx="4315386" cy="24399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5A0D65-0423-4E45-947A-E08C8569F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D34C-1867-42A9-AC54-D15ADD8A65E7}" type="datetime1">
              <a:rPr lang="en-US" smtClean="0"/>
              <a:t>12/13/2024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E6FBD0-E49F-4DE6-9264-CEDB9BAA0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16B246-A768-4B2D-96C6-9F4178526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839DB371-B90D-44CB-A4AF-C7BDBFD0A8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19346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0C845011-2FC2-40F7-B0C6-49CBBA72B9CB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82BC78B8-5139-436F-AD47-3CC03903FDDC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F9DC17BA-1278-45C9-B1BF-B9F1518E1F29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99637B9F-CC26-4669-81F0-A942B4F72D61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2BB8F115-0030-47B4-BAF4-C15D1EA27B11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662F9949-4F1A-4708-824B-E876E9BEDA16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9475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CB0C8-915E-4BF2-976E-B8D7EDC59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3932237" cy="2223152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0714E6-8E50-4B50-A2E0-F9D20155EB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5420086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D67A6C-5CA5-4EF0-B1C4-ED85FF255A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0352" y="3429000"/>
            <a:ext cx="3932237" cy="243998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C76474-31D4-4567-B4EC-B6AF24488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33E9-A654-4C17-8C3C-DDCAC83D6EBF}" type="datetime1">
              <a:rPr lang="en-US" smtClean="0"/>
              <a:t>12/13/2024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902DE0-33F5-4372-8EB5-F5746D344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C5C2EF-849D-4B2C-8ED6-D26553657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7627CBC2-9DC2-4EE8-A2D5-849E30F22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19346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9FB4AEFC-63AB-4831-8EC1-E8145604D8D9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811E1337-D5DA-408D-91F3-A6A35FCDD0B9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1E473FA4-FD80-4D04-AAC5-63B9A4D80778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FCB457B9-48DE-4921-8C3F-996598075B1F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53C9DB95-9A61-4553-8D82-D2BE26FCBC6E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0EAE371F-24C9-4738-834F-FAF5A5C9ACE1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52166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F2C5-A3FC-44EF-BA15-CEC83C83D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5040D3-67DB-455C-AD79-49E185DB63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2B07A-258E-42DD-9A68-2C76F7D54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49BD0-10DB-43E7-8F22-40B3D51B8FC3}" type="datetime1">
              <a:rPr lang="en-US" smtClean="0"/>
              <a:t>12/13/2024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1E9BC-3BB8-40CD-9294-59A2E59E1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3979D-5589-4770-9D29-046F2B506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12EF7969-DB38-4989-A65C-9D190A2455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33456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2145BE25-C437-45FE-A3D3-BBAAF108CC9B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4A9D0FA0-682C-4076-B779-D865AEEFC66C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AB60163C-1A2D-4F00-BC61-8A3C11E2D2BE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3FF8D873-9CF9-4A0A-A7B8-875C0B8233D6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2B645470-F624-4417-A8A4-FC242E43C9DB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ECC7EFEF-6B2A-4210-9275-0077ACF2827B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4755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6693CD-CB65-4F37-A6DA-F300B93C14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974374" y="787067"/>
            <a:ext cx="2628900" cy="53898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48D117-7AE6-4831-9867-5145F64A0C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5719" y="787067"/>
            <a:ext cx="7039402" cy="538989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988CF8-397F-485E-8081-AFA4DADD4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6C79C-F566-427A-93F6-434A4E613134}" type="datetime1">
              <a:rPr lang="en-US" smtClean="0"/>
              <a:t>12/13/2024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E4773-4660-4F21-83CF-1A449395B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B59537-EB47-40FA-893E-785D6FE00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588F505F-2957-41FC-9AAA-962853A67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5400000">
            <a:off x="7283627" y="125032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091A36EB-8545-4EFE-B619-165D36D644D1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8D075D29-6706-486B-A55A-13866882BA88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3FAE751A-10F0-48F2-BBC3-D2FE499B345B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52289CAF-683C-4BCC-8AA5-95A3BF799B0F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3BC8403A-C46F-4DA1-A015-00A80215F289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A797D957-3A2C-42DF-B73E-CBB47BE036B7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62575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35959F4-53DA-47FF-BC24-1E5B75C69876}"/>
              </a:ext>
            </a:extLst>
          </p:cNvPr>
          <p:cNvSpPr/>
          <p:nvPr/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7CF83E8-F6F0-41E3-B580-7412A04DDFB5}"/>
              </a:ext>
            </a:extLst>
          </p:cNvPr>
          <p:cNvGrpSpPr/>
          <p:nvPr/>
        </p:nvGrpSpPr>
        <p:grpSpPr>
          <a:xfrm>
            <a:off x="10776050" y="5204030"/>
            <a:ext cx="886141" cy="802497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</a:extLst>
            </p:cNvPr>
            <p:cNvSpPr/>
            <p:nvPr/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</a:extLst>
            </p:cNvPr>
            <p:cNvSpPr/>
            <p:nvPr/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</a:extLst>
            </p:cNvPr>
            <p:cNvSpPr/>
            <p:nvPr/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4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</a:extLst>
            </p:cNvPr>
            <p:cNvSpPr/>
            <p:nvPr/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</a:extLst>
            </p:cNvPr>
            <p:cNvSpPr/>
            <p:nvPr/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</a:extLst>
            </p:cNvPr>
            <p:cNvSpPr/>
            <p:nvPr/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</a:extLst>
            </p:cNvPr>
            <p:cNvSpPr/>
            <p:nvPr/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9226104-0061-4319-8237-9C001BF85D49}"/>
              </a:ext>
            </a:extLst>
          </p:cNvPr>
          <p:cNvSpPr/>
          <p:nvPr/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78318D-FE3E-41D7-9A8C-2065A2C46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0077557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B06718-79E7-4159-A003-F86FE7B3D8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5717" y="2521885"/>
            <a:ext cx="10077557" cy="3549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1F99FF-FFE2-431D-A0C8-A46C21712A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5718" y="1365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769D389-4C4C-4FD7-9E6B-9F44477F0EB8}" type="datetime1">
              <a:rPr lang="en-US" smtClean="0"/>
              <a:t>12/13/2024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3547E-668D-4191-847C-7424F75496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5718" y="6356350"/>
            <a:ext cx="34506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BB6E6E-8527-4F63-A0C7-84CD44A2B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5367" y="6356350"/>
            <a:ext cx="5298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123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0" r:id="rId6"/>
    <p:sldLayoutId id="2147483736" r:id="rId7"/>
    <p:sldLayoutId id="2147483737" r:id="rId8"/>
    <p:sldLayoutId id="2147483738" r:id="rId9"/>
    <p:sldLayoutId id="2147483739" r:id="rId10"/>
    <p:sldLayoutId id="2147483741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localitytokens.info/roadmap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-nc-nd/3.0/" TargetMode="External"/><Relationship Id="rId4" Type="http://schemas.openxmlformats.org/officeDocument/2006/relationships/hyperlink" Target="https://anafflictionofpoetry.blogspot.com/2014/03/tuesday-poem-trouble-with-time-machines.html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A5D0B0D3-D735-4619-AA45-B57B791E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pic>
        <p:nvPicPr>
          <p:cNvPr id="4" name="Picture 3" descr="School desk with books and pencils with chalkboard in background">
            <a:extLst>
              <a:ext uri="{FF2B5EF4-FFF2-40B4-BE49-F238E27FC236}">
                <a16:creationId xmlns:a16="http://schemas.microsoft.com/office/drawing/2014/main" id="{9DBB35B0-BA75-D863-E8BC-E060A0131DE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0000"/>
          </a:blip>
          <a:srcRect t="15709" r="-1" b="-1"/>
          <a:stretch/>
        </p:blipFill>
        <p:spPr>
          <a:xfrm>
            <a:off x="20" y="10"/>
            <a:ext cx="1218893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708093C-3BEC-A3D2-7D03-C75BC87E20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49238" y="1145080"/>
            <a:ext cx="9090476" cy="2179601"/>
          </a:xfrm>
        </p:spPr>
        <p:txBody>
          <a:bodyPr anchor="b">
            <a:normAutofit/>
          </a:bodyPr>
          <a:lstStyle/>
          <a:p>
            <a:pPr algn="ctr"/>
            <a:r>
              <a:rPr lang="en-US">
                <a:solidFill>
                  <a:srgbClr val="FFFFFF"/>
                </a:solidFill>
              </a:rPr>
              <a:t>Why Read </a:t>
            </a:r>
            <a:br>
              <a:rPr lang="en-US">
                <a:solidFill>
                  <a:srgbClr val="FFFFFF"/>
                </a:solidFill>
              </a:rPr>
            </a:br>
            <a:r>
              <a:rPr lang="en-US">
                <a:solidFill>
                  <a:srgbClr val="FFFFFF"/>
                </a:solidFill>
              </a:rPr>
              <a:t>the Classics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2F16CD-BACF-9F1C-9820-1C32336D7C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99029" y="3774105"/>
            <a:ext cx="6190895" cy="1633040"/>
          </a:xfrm>
        </p:spPr>
        <p:txBody>
          <a:bodyPr anchor="t">
            <a:norm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David M. Jared, P.E.</a:t>
            </a:r>
          </a:p>
          <a:p>
            <a:pPr algn="ctr"/>
            <a:r>
              <a:rPr lang="en-US" dirty="0">
                <a:solidFill>
                  <a:srgbClr val="FFFFFF"/>
                </a:solidFill>
              </a:rPr>
              <a:t>NAS Toastmasters Club</a:t>
            </a:r>
          </a:p>
          <a:p>
            <a:pPr algn="ctr"/>
            <a:r>
              <a:rPr lang="en-US" dirty="0">
                <a:solidFill>
                  <a:srgbClr val="FFFFFF"/>
                </a:solidFill>
              </a:rPr>
              <a:t>12 December 2024</a:t>
            </a:r>
          </a:p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CF7F2079-504C-499A-A644-58F4DDC76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0491506" y="-615180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40" name="Graphic 78">
            <a:extLst>
              <a:ext uri="{FF2B5EF4-FFF2-40B4-BE49-F238E27FC236}">
                <a16:creationId xmlns:a16="http://schemas.microsoft.com/office/drawing/2014/main" id="{DBBA0A0D-8F6A-400A-9E49-8C008E2C7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08356" y="353329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23" name="Graphic 78">
              <a:extLst>
                <a:ext uri="{FF2B5EF4-FFF2-40B4-BE49-F238E27FC236}">
                  <a16:creationId xmlns:a16="http://schemas.microsoft.com/office/drawing/2014/main" id="{A5DD701E-4BC9-48E3-AF4F-013B52D63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1" name="Graphic 78">
              <a:extLst>
                <a:ext uri="{FF2B5EF4-FFF2-40B4-BE49-F238E27FC236}">
                  <a16:creationId xmlns:a16="http://schemas.microsoft.com/office/drawing/2014/main" id="{FB658B62-664D-4B3B-BBDA-235666290B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25" name="Graphic 78">
                <a:extLst>
                  <a:ext uri="{FF2B5EF4-FFF2-40B4-BE49-F238E27FC236}">
                    <a16:creationId xmlns:a16="http://schemas.microsoft.com/office/drawing/2014/main" id="{B11F9D25-67B1-4BDB-A290-97B93A19DF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Graphic 78">
                <a:extLst>
                  <a:ext uri="{FF2B5EF4-FFF2-40B4-BE49-F238E27FC236}">
                    <a16:creationId xmlns:a16="http://schemas.microsoft.com/office/drawing/2014/main" id="{B9D5C40A-1B1B-4C25-9707-E8F1CF6EEC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Graphic 78">
                <a:extLst>
                  <a:ext uri="{FF2B5EF4-FFF2-40B4-BE49-F238E27FC236}">
                    <a16:creationId xmlns:a16="http://schemas.microsoft.com/office/drawing/2014/main" id="{2DD0C1D6-FF64-45AB-8775-83AB3C470B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Graphic 78">
                <a:extLst>
                  <a:ext uri="{FF2B5EF4-FFF2-40B4-BE49-F238E27FC236}">
                    <a16:creationId xmlns:a16="http://schemas.microsoft.com/office/drawing/2014/main" id="{15AFBB84-8485-4329-89FC-04663D985B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3D505D40-32E9-4C48-81F8-AD80433BE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516668"/>
            <a:ext cx="4187283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507BF36-B92B-4CAC-BCA7-8364B51E1F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969850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2276237E-3A6D-452F-879C-FB8C77A18D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8BC9243-F4BF-48A7-89AE-DFA5B37DE6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5DE414EC-F3DF-412E-9B22-5328DAA99C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6" name="Graphic 12">
              <a:extLst>
                <a:ext uri="{FF2B5EF4-FFF2-40B4-BE49-F238E27FC236}">
                  <a16:creationId xmlns:a16="http://schemas.microsoft.com/office/drawing/2014/main" id="{039C06B1-FDEA-47B1-8222-7D622CD72F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Graphic 15">
              <a:extLst>
                <a:ext uri="{FF2B5EF4-FFF2-40B4-BE49-F238E27FC236}">
                  <a16:creationId xmlns:a16="http://schemas.microsoft.com/office/drawing/2014/main" id="{B834C8C1-9BD1-4635-8E5B-65815F901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Graphic 15">
              <a:extLst>
                <a:ext uri="{FF2B5EF4-FFF2-40B4-BE49-F238E27FC236}">
                  <a16:creationId xmlns:a16="http://schemas.microsoft.com/office/drawing/2014/main" id="{2963D456-B3F4-4EDC-827E-645741F64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3A58845-EFFB-4806-BC6D-47418C15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624999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9" name="Rectangle 58">
            <a:extLst>
              <a:ext uri="{FF2B5EF4-FFF2-40B4-BE49-F238E27FC236}">
                <a16:creationId xmlns:a16="http://schemas.microsoft.com/office/drawing/2014/main" id="{F420BC5C-C418-4843-B04B-6918968D09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97F42B-322C-9252-295D-58241CB69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1" y="976160"/>
            <a:ext cx="4767930" cy="1848734"/>
          </a:xfrm>
        </p:spPr>
        <p:txBody>
          <a:bodyPr>
            <a:normAutofit/>
          </a:bodyPr>
          <a:lstStyle/>
          <a:p>
            <a:r>
              <a:rPr lang="en-US" dirty="0"/>
              <a:t>Talking Points</a:t>
            </a: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13E5F285-BD95-4989-B20B-7789901594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21648"/>
            <a:ext cx="1839951" cy="1423657"/>
          </a:xfrm>
          <a:custGeom>
            <a:avLst/>
            <a:gdLst>
              <a:gd name="connsiteX0" fmla="*/ 0 w 2331138"/>
              <a:gd name="connsiteY0" fmla="*/ 0 h 3352676"/>
              <a:gd name="connsiteX1" fmla="*/ 2331138 w 2331138"/>
              <a:gd name="connsiteY1" fmla="*/ 0 h 3352676"/>
              <a:gd name="connsiteX2" fmla="*/ 2331138 w 2331138"/>
              <a:gd name="connsiteY2" fmla="*/ 3352676 h 3352676"/>
              <a:gd name="connsiteX3" fmla="*/ 2097210 w 2331138"/>
              <a:gd name="connsiteY3" fmla="*/ 3226228 h 3352676"/>
              <a:gd name="connsiteX4" fmla="*/ 214881 w 2331138"/>
              <a:gd name="connsiteY4" fmla="*/ 1176738 h 3352676"/>
              <a:gd name="connsiteX5" fmla="*/ 1129 w 2331138"/>
              <a:gd name="connsiteY5" fmla="*/ 67475 h 3352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31138" h="3352676">
                <a:moveTo>
                  <a:pt x="0" y="0"/>
                </a:moveTo>
                <a:lnTo>
                  <a:pt x="2331138" y="0"/>
                </a:lnTo>
                <a:lnTo>
                  <a:pt x="2331138" y="3352676"/>
                </a:lnTo>
                <a:lnTo>
                  <a:pt x="2097210" y="3226228"/>
                </a:lnTo>
                <a:cubicBezTo>
                  <a:pt x="1273150" y="2744079"/>
                  <a:pt x="560886" y="2027200"/>
                  <a:pt x="214881" y="1176738"/>
                </a:cubicBezTo>
                <a:cubicBezTo>
                  <a:pt x="72781" y="827511"/>
                  <a:pt x="14297" y="430630"/>
                  <a:pt x="1129" y="67475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61" name="Graphic 78">
            <a:extLst>
              <a:ext uri="{FF2B5EF4-FFF2-40B4-BE49-F238E27FC236}">
                <a16:creationId xmlns:a16="http://schemas.microsoft.com/office/drawing/2014/main" id="{6C02F4BE-6538-4CAD-B506-5FEB41D37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4415" y="3039261"/>
            <a:ext cx="1020166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62" name="Graphic 78">
              <a:extLst>
                <a:ext uri="{FF2B5EF4-FFF2-40B4-BE49-F238E27FC236}">
                  <a16:creationId xmlns:a16="http://schemas.microsoft.com/office/drawing/2014/main" id="{3937246C-D7B5-4CC9-B979-0999DFD5BF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2" name="Graphic 78">
              <a:extLst>
                <a:ext uri="{FF2B5EF4-FFF2-40B4-BE49-F238E27FC236}">
                  <a16:creationId xmlns:a16="http://schemas.microsoft.com/office/drawing/2014/main" id="{559392DF-C926-44F7-920D-C232D60C05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63" name="Graphic 78">
                <a:extLst>
                  <a:ext uri="{FF2B5EF4-FFF2-40B4-BE49-F238E27FC236}">
                    <a16:creationId xmlns:a16="http://schemas.microsoft.com/office/drawing/2014/main" id="{437FE2E3-579D-4AA7-8775-C78D1D5631D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Graphic 78">
                <a:extLst>
                  <a:ext uri="{FF2B5EF4-FFF2-40B4-BE49-F238E27FC236}">
                    <a16:creationId xmlns:a16="http://schemas.microsoft.com/office/drawing/2014/main" id="{A6A05323-CAFA-4D34-83D6-3B23B020853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Graphic 78">
                <a:extLst>
                  <a:ext uri="{FF2B5EF4-FFF2-40B4-BE49-F238E27FC236}">
                    <a16:creationId xmlns:a16="http://schemas.microsoft.com/office/drawing/2014/main" id="{D49C45E0-CA07-4FD4-9097-BF313F498AE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Graphic 78">
                <a:extLst>
                  <a:ext uri="{FF2B5EF4-FFF2-40B4-BE49-F238E27FC236}">
                    <a16:creationId xmlns:a16="http://schemas.microsoft.com/office/drawing/2014/main" id="{1EC741B7-EEE8-43D3-9F8E-C2B4DD1965B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AB4621-4B58-BEBC-C55E-D7EC6BE808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871" y="3299404"/>
            <a:ext cx="4767930" cy="2745750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/>
              <a:t>What is a “classic”?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/>
              <a:t>My classical education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/>
              <a:t>Three great reasons to read the classics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6" name="Picture 5" descr="A picture containing logo&#10;&#10;Description automatically generated">
            <a:extLst>
              <a:ext uri="{FF2B5EF4-FFF2-40B4-BE49-F238E27FC236}">
                <a16:creationId xmlns:a16="http://schemas.microsoft.com/office/drawing/2014/main" id="{450E9B16-44CE-6D49-EC65-FDEA9579B1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980742" y="1731441"/>
            <a:ext cx="5654663" cy="3322114"/>
          </a:xfrm>
          <a:prstGeom prst="rect">
            <a:avLst/>
          </a:prstGeom>
        </p:spPr>
      </p:pic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6B6061A8-D267-4967-AF47-C3CC451385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899042" y="5602884"/>
            <a:ext cx="4292956" cy="1255116"/>
          </a:xfrm>
          <a:custGeom>
            <a:avLst/>
            <a:gdLst>
              <a:gd name="connsiteX0" fmla="*/ 0 w 4238069"/>
              <a:gd name="connsiteY0" fmla="*/ 0 h 1903025"/>
              <a:gd name="connsiteX1" fmla="*/ 113310 w 4238069"/>
              <a:gd name="connsiteY1" fmla="*/ 8960 h 1903025"/>
              <a:gd name="connsiteX2" fmla="*/ 291503 w 4238069"/>
              <a:gd name="connsiteY2" fmla="*/ 37000 h 1903025"/>
              <a:gd name="connsiteX3" fmla="*/ 3082930 w 4238069"/>
              <a:gd name="connsiteY3" fmla="*/ 1104916 h 1903025"/>
              <a:gd name="connsiteX4" fmla="*/ 3881548 w 4238069"/>
              <a:gd name="connsiteY4" fmla="*/ 1668276 h 1903025"/>
              <a:gd name="connsiteX5" fmla="*/ 4238069 w 4238069"/>
              <a:gd name="connsiteY5" fmla="*/ 1903025 h 1903025"/>
              <a:gd name="connsiteX6" fmla="*/ 0 w 4238069"/>
              <a:gd name="connsiteY6" fmla="*/ 1903025 h 1903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38069" h="1903025">
                <a:moveTo>
                  <a:pt x="0" y="0"/>
                </a:moveTo>
                <a:lnTo>
                  <a:pt x="113310" y="8960"/>
                </a:lnTo>
                <a:cubicBezTo>
                  <a:pt x="173365" y="16155"/>
                  <a:pt x="232870" y="25632"/>
                  <a:pt x="291503" y="37000"/>
                </a:cubicBezTo>
                <a:cubicBezTo>
                  <a:pt x="1250780" y="222537"/>
                  <a:pt x="2264787" y="499636"/>
                  <a:pt x="3082930" y="1104916"/>
                </a:cubicBezTo>
                <a:cubicBezTo>
                  <a:pt x="3348371" y="1301283"/>
                  <a:pt x="3614239" y="1488349"/>
                  <a:pt x="3881548" y="1668276"/>
                </a:cubicBezTo>
                <a:lnTo>
                  <a:pt x="4238069" y="1903025"/>
                </a:lnTo>
                <a:lnTo>
                  <a:pt x="0" y="190302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12DB770A-658D-4212-9BF2-236070D5D7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8891063" y="5736410"/>
            <a:ext cx="886141" cy="802496"/>
            <a:chOff x="10948005" y="3272152"/>
            <a:chExt cx="868640" cy="786648"/>
          </a:xfrm>
          <a:solidFill>
            <a:schemeClr val="accent6"/>
          </a:solidFill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A9B99195-76A3-4B90-8F45-BAEF05699C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F1029419-581A-4B40-B3E3-BD5931F99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38F181C6-C3A7-463D-B837-E6FB1B0801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2" name="Graphic 12">
              <a:extLst>
                <a:ext uri="{FF2B5EF4-FFF2-40B4-BE49-F238E27FC236}">
                  <a16:creationId xmlns:a16="http://schemas.microsoft.com/office/drawing/2014/main" id="{FB6F6AFA-67F5-4D3A-839B-6B3980B6FC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Graphic 15">
              <a:extLst>
                <a:ext uri="{FF2B5EF4-FFF2-40B4-BE49-F238E27FC236}">
                  <a16:creationId xmlns:a16="http://schemas.microsoft.com/office/drawing/2014/main" id="{E9F49015-3756-46EC-AF1A-2F33219CB1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Graphic 15">
              <a:extLst>
                <a:ext uri="{FF2B5EF4-FFF2-40B4-BE49-F238E27FC236}">
                  <a16:creationId xmlns:a16="http://schemas.microsoft.com/office/drawing/2014/main" id="{44C1E606-364B-4793-83A8-61AC96EDBE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4D62BB33-881E-4E43-A746-75C1E7C322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943803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" name="Rectangle 102">
            <a:extLst>
              <a:ext uri="{FF2B5EF4-FFF2-40B4-BE49-F238E27FC236}">
                <a16:creationId xmlns:a16="http://schemas.microsoft.com/office/drawing/2014/main" id="{2F9C493A-9F03-49B4-B3FB-19CE5AC11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3D0459-9093-D97E-803F-F4E5514B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9915" y="787068"/>
            <a:ext cx="4213359" cy="1890665"/>
          </a:xfrm>
        </p:spPr>
        <p:txBody>
          <a:bodyPr anchor="b">
            <a:normAutofit/>
          </a:bodyPr>
          <a:lstStyle/>
          <a:p>
            <a:r>
              <a:rPr lang="en-US" dirty="0"/>
              <a:t>What is a “classic”?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DD7B7B-306B-9DEF-FE43-18DB6C6C218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991" r="1" b="1676"/>
          <a:stretch/>
        </p:blipFill>
        <p:spPr>
          <a:xfrm>
            <a:off x="572241" y="851883"/>
            <a:ext cx="5112709" cy="5112740"/>
          </a:xfrm>
          <a:prstGeom prst="rect">
            <a:avLst/>
          </a:prstGeom>
        </p:spPr>
      </p:pic>
      <p:grpSp>
        <p:nvGrpSpPr>
          <p:cNvPr id="105" name="Graphic 78">
            <a:extLst>
              <a:ext uri="{FF2B5EF4-FFF2-40B4-BE49-F238E27FC236}">
                <a16:creationId xmlns:a16="http://schemas.microsoft.com/office/drawing/2014/main" id="{5E46079A-4648-465E-9D1A-479174C99F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471728" y="3092185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106" name="Graphic 78">
              <a:extLst>
                <a:ext uri="{FF2B5EF4-FFF2-40B4-BE49-F238E27FC236}">
                  <a16:creationId xmlns:a16="http://schemas.microsoft.com/office/drawing/2014/main" id="{A3BA42E0-6D8E-44BF-AC6B-5FB25C200A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7" name="Graphic 78">
              <a:extLst>
                <a:ext uri="{FF2B5EF4-FFF2-40B4-BE49-F238E27FC236}">
                  <a16:creationId xmlns:a16="http://schemas.microsoft.com/office/drawing/2014/main" id="{91EF6403-FD18-4EC0-840F-8F70F3494B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8" name="Graphic 78">
                <a:extLst>
                  <a:ext uri="{FF2B5EF4-FFF2-40B4-BE49-F238E27FC236}">
                    <a16:creationId xmlns:a16="http://schemas.microsoft.com/office/drawing/2014/main" id="{92B6AD13-0D11-4C0C-A362-E048C97326B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9" name="Graphic 78">
                <a:extLst>
                  <a:ext uri="{FF2B5EF4-FFF2-40B4-BE49-F238E27FC236}">
                    <a16:creationId xmlns:a16="http://schemas.microsoft.com/office/drawing/2014/main" id="{61DDD1A9-F0A4-4900-9DEF-F6B383361B0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0" name="Graphic 78">
                <a:extLst>
                  <a:ext uri="{FF2B5EF4-FFF2-40B4-BE49-F238E27FC236}">
                    <a16:creationId xmlns:a16="http://schemas.microsoft.com/office/drawing/2014/main" id="{F26977AE-F962-40FD-945B-D1E106951B2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1" name="Graphic 78">
                <a:extLst>
                  <a:ext uri="{FF2B5EF4-FFF2-40B4-BE49-F238E27FC236}">
                    <a16:creationId xmlns:a16="http://schemas.microsoft.com/office/drawing/2014/main" id="{6078955A-1871-4463-B23D-8AD33984CD3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62F1D297-74F5-4948-9655-BC87A30A46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5637359"/>
            <a:ext cx="5486401" cy="1220641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756DB040-BB4B-446D-9172-7253A56604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7782" y="5182141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58AE7480-26E8-4D60-9ABF-DF801570BE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3644645D-B360-4E3D-A96A-6D9CE4F34C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E99C8E1E-3260-4E6A-83CA-9334683161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9" name="Graphic 12">
              <a:extLst>
                <a:ext uri="{FF2B5EF4-FFF2-40B4-BE49-F238E27FC236}">
                  <a16:creationId xmlns:a16="http://schemas.microsoft.com/office/drawing/2014/main" id="{3A551C21-5423-4320-86B3-CA6956E708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Graphic 15">
              <a:extLst>
                <a:ext uri="{FF2B5EF4-FFF2-40B4-BE49-F238E27FC236}">
                  <a16:creationId xmlns:a16="http://schemas.microsoft.com/office/drawing/2014/main" id="{6D1A9E3F-8323-45A6-B267-8EA6B1A000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Graphic 15">
              <a:extLst>
                <a:ext uri="{FF2B5EF4-FFF2-40B4-BE49-F238E27FC236}">
                  <a16:creationId xmlns:a16="http://schemas.microsoft.com/office/drawing/2014/main" id="{F4049F71-8749-4860-8F6D-611D459A9F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89D62868-92E4-42DF-9CF9-A9190CC14C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C4D0FB-EC26-42EC-2172-9DD81FAF9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9914" y="3428999"/>
            <a:ext cx="5350065" cy="3249325"/>
          </a:xfrm>
        </p:spPr>
        <p:txBody>
          <a:bodyPr>
            <a:noAutofit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(Shorter) OED: “the body of literature…that is considered </a:t>
            </a:r>
            <a:r>
              <a:rPr lang="en-US" sz="1800" u="sng" dirty="0"/>
              <a:t>excellent</a:t>
            </a:r>
            <a:r>
              <a:rPr lang="en-US" sz="1800" dirty="0"/>
              <a:t>, significant, or </a:t>
            </a:r>
            <a:r>
              <a:rPr lang="en-US" sz="1800" u="sng" dirty="0"/>
              <a:t>standard</a:t>
            </a:r>
            <a:r>
              <a:rPr lang="en-US" sz="1800" dirty="0"/>
              <a:t>”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Webster: “</a:t>
            </a:r>
            <a:r>
              <a:rPr lang="en-US" sz="1800" b="0" i="0" dirty="0">
                <a:effectLst/>
              </a:rPr>
              <a:t>a work of </a:t>
            </a:r>
            <a:r>
              <a:rPr lang="en-US" sz="1800" b="0" i="0" u="sng" dirty="0">
                <a:effectLst/>
              </a:rPr>
              <a:t>enduring</a:t>
            </a:r>
            <a:r>
              <a:rPr lang="en-US" sz="1800" b="0" i="0" dirty="0">
                <a:effectLst/>
              </a:rPr>
              <a:t> </a:t>
            </a:r>
            <a:r>
              <a:rPr lang="en-US" sz="1800" b="0" i="0" u="sng" dirty="0">
                <a:effectLst/>
              </a:rPr>
              <a:t>excellence</a:t>
            </a:r>
            <a:r>
              <a:rPr lang="en-US" sz="1800" b="0" i="0" dirty="0">
                <a:effectLst/>
              </a:rPr>
              <a:t>” (m-w.com)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Jared: works that not only endure, but endure </a:t>
            </a:r>
            <a:r>
              <a:rPr lang="en-US" sz="1800" i="1" dirty="0"/>
              <a:t>because of </a:t>
            </a:r>
            <a:r>
              <a:rPr lang="en-US" sz="1800" dirty="0"/>
              <a:t>their excellence </a:t>
            </a:r>
          </a:p>
          <a:p>
            <a:pPr marL="573088" lvl="1" indent="-231775">
              <a:lnSpc>
                <a:spcPct val="100000"/>
              </a:lnSpc>
            </a:pPr>
            <a:r>
              <a:rPr lang="en-US" dirty="0"/>
              <a:t>Why people still care about Mr. Darcy, a white whale, and a medieval Italian feud</a:t>
            </a:r>
          </a:p>
        </p:txBody>
      </p:sp>
    </p:spTree>
    <p:extLst>
      <p:ext uri="{BB962C8B-B14F-4D97-AF65-F5344CB8AC3E}">
        <p14:creationId xmlns:p14="http://schemas.microsoft.com/office/powerpoint/2010/main" val="3173861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" name="Rectangle 60">
            <a:extLst>
              <a:ext uri="{FF2B5EF4-FFF2-40B4-BE49-F238E27FC236}">
                <a16:creationId xmlns:a16="http://schemas.microsoft.com/office/drawing/2014/main" id="{F420BC5C-C418-4843-B04B-6918968D09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57424F-7CA9-46AB-6A23-3FF7E12A0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1" y="976160"/>
            <a:ext cx="4767930" cy="1848734"/>
          </a:xfrm>
        </p:spPr>
        <p:txBody>
          <a:bodyPr>
            <a:normAutofit/>
          </a:bodyPr>
          <a:lstStyle/>
          <a:p>
            <a:r>
              <a:rPr lang="en-US" dirty="0"/>
              <a:t>My classical education</a:t>
            </a:r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13E5F285-BD95-4989-B20B-7789901594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0"/>
            <a:ext cx="1839951" cy="1423657"/>
          </a:xfrm>
          <a:custGeom>
            <a:avLst/>
            <a:gdLst>
              <a:gd name="connsiteX0" fmla="*/ 0 w 2331138"/>
              <a:gd name="connsiteY0" fmla="*/ 0 h 3352676"/>
              <a:gd name="connsiteX1" fmla="*/ 2331138 w 2331138"/>
              <a:gd name="connsiteY1" fmla="*/ 0 h 3352676"/>
              <a:gd name="connsiteX2" fmla="*/ 2331138 w 2331138"/>
              <a:gd name="connsiteY2" fmla="*/ 3352676 h 3352676"/>
              <a:gd name="connsiteX3" fmla="*/ 2097210 w 2331138"/>
              <a:gd name="connsiteY3" fmla="*/ 3226228 h 3352676"/>
              <a:gd name="connsiteX4" fmla="*/ 214881 w 2331138"/>
              <a:gd name="connsiteY4" fmla="*/ 1176738 h 3352676"/>
              <a:gd name="connsiteX5" fmla="*/ 1129 w 2331138"/>
              <a:gd name="connsiteY5" fmla="*/ 67475 h 3352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31138" h="3352676">
                <a:moveTo>
                  <a:pt x="0" y="0"/>
                </a:moveTo>
                <a:lnTo>
                  <a:pt x="2331138" y="0"/>
                </a:lnTo>
                <a:lnTo>
                  <a:pt x="2331138" y="3352676"/>
                </a:lnTo>
                <a:lnTo>
                  <a:pt x="2097210" y="3226228"/>
                </a:lnTo>
                <a:cubicBezTo>
                  <a:pt x="1273150" y="2744079"/>
                  <a:pt x="560886" y="2027200"/>
                  <a:pt x="214881" y="1176738"/>
                </a:cubicBezTo>
                <a:cubicBezTo>
                  <a:pt x="72781" y="827511"/>
                  <a:pt x="14297" y="430630"/>
                  <a:pt x="1129" y="67475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65" name="Graphic 78">
            <a:extLst>
              <a:ext uri="{FF2B5EF4-FFF2-40B4-BE49-F238E27FC236}">
                <a16:creationId xmlns:a16="http://schemas.microsoft.com/office/drawing/2014/main" id="{6C02F4BE-6538-4CAD-B506-5FEB41D37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4415" y="3039261"/>
            <a:ext cx="1020166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66" name="Graphic 78">
              <a:extLst>
                <a:ext uri="{FF2B5EF4-FFF2-40B4-BE49-F238E27FC236}">
                  <a16:creationId xmlns:a16="http://schemas.microsoft.com/office/drawing/2014/main" id="{3937246C-D7B5-4CC9-B979-0999DFD5BF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7" name="Graphic 78">
              <a:extLst>
                <a:ext uri="{FF2B5EF4-FFF2-40B4-BE49-F238E27FC236}">
                  <a16:creationId xmlns:a16="http://schemas.microsoft.com/office/drawing/2014/main" id="{559392DF-C926-44F7-920D-C232D60C05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68" name="Graphic 78">
                <a:extLst>
                  <a:ext uri="{FF2B5EF4-FFF2-40B4-BE49-F238E27FC236}">
                    <a16:creationId xmlns:a16="http://schemas.microsoft.com/office/drawing/2014/main" id="{437FE2E3-579D-4AA7-8775-C78D1D5631D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Graphic 78">
                <a:extLst>
                  <a:ext uri="{FF2B5EF4-FFF2-40B4-BE49-F238E27FC236}">
                    <a16:creationId xmlns:a16="http://schemas.microsoft.com/office/drawing/2014/main" id="{A6A05323-CAFA-4D34-83D6-3B23B020853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Graphic 78">
                <a:extLst>
                  <a:ext uri="{FF2B5EF4-FFF2-40B4-BE49-F238E27FC236}">
                    <a16:creationId xmlns:a16="http://schemas.microsoft.com/office/drawing/2014/main" id="{D49C45E0-CA07-4FD4-9097-BF313F498AE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Graphic 78">
                <a:extLst>
                  <a:ext uri="{FF2B5EF4-FFF2-40B4-BE49-F238E27FC236}">
                    <a16:creationId xmlns:a16="http://schemas.microsoft.com/office/drawing/2014/main" id="{1EC741B7-EEE8-43D3-9F8E-C2B4DD1965B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932DFA-AF79-ACC6-CDB8-3370FEC123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870" y="3299404"/>
            <a:ext cx="5079707" cy="2745750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/>
              <a:t>Precocious youth and a bookish big sis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/>
              <a:t>Too much time on my hands 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/>
              <a:t>Teacher, teacher…</a:t>
            </a:r>
            <a:r>
              <a:rPr lang="en-US"/>
              <a:t>and enter big bro</a:t>
            </a:r>
            <a:endParaRPr lang="en-US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/>
              <a:t>The happiness of pursuit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/>
              <a:t>Second (and third, and fourth) looks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E2125B-94D7-24FC-C100-14E7C8C72DF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298" r="14916"/>
          <a:stretch/>
        </p:blipFill>
        <p:spPr>
          <a:xfrm>
            <a:off x="6151124" y="565167"/>
            <a:ext cx="5484281" cy="5654663"/>
          </a:xfrm>
          <a:prstGeom prst="rect">
            <a:avLst/>
          </a:prstGeom>
        </p:spPr>
      </p:pic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6B6061A8-D267-4967-AF47-C3CC451385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899042" y="4951350"/>
            <a:ext cx="4292956" cy="1927671"/>
          </a:xfrm>
          <a:custGeom>
            <a:avLst/>
            <a:gdLst>
              <a:gd name="connsiteX0" fmla="*/ 0 w 4238069"/>
              <a:gd name="connsiteY0" fmla="*/ 0 h 1903025"/>
              <a:gd name="connsiteX1" fmla="*/ 113310 w 4238069"/>
              <a:gd name="connsiteY1" fmla="*/ 8960 h 1903025"/>
              <a:gd name="connsiteX2" fmla="*/ 291503 w 4238069"/>
              <a:gd name="connsiteY2" fmla="*/ 37000 h 1903025"/>
              <a:gd name="connsiteX3" fmla="*/ 3082930 w 4238069"/>
              <a:gd name="connsiteY3" fmla="*/ 1104916 h 1903025"/>
              <a:gd name="connsiteX4" fmla="*/ 3881548 w 4238069"/>
              <a:gd name="connsiteY4" fmla="*/ 1668276 h 1903025"/>
              <a:gd name="connsiteX5" fmla="*/ 4238069 w 4238069"/>
              <a:gd name="connsiteY5" fmla="*/ 1903025 h 1903025"/>
              <a:gd name="connsiteX6" fmla="*/ 0 w 4238069"/>
              <a:gd name="connsiteY6" fmla="*/ 1903025 h 1903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38069" h="1903025">
                <a:moveTo>
                  <a:pt x="0" y="0"/>
                </a:moveTo>
                <a:lnTo>
                  <a:pt x="113310" y="8960"/>
                </a:lnTo>
                <a:cubicBezTo>
                  <a:pt x="173365" y="16155"/>
                  <a:pt x="232870" y="25632"/>
                  <a:pt x="291503" y="37000"/>
                </a:cubicBezTo>
                <a:cubicBezTo>
                  <a:pt x="1250780" y="222537"/>
                  <a:pt x="2264787" y="499636"/>
                  <a:pt x="3082930" y="1104916"/>
                </a:cubicBezTo>
                <a:cubicBezTo>
                  <a:pt x="3348371" y="1301283"/>
                  <a:pt x="3614239" y="1488349"/>
                  <a:pt x="3881548" y="1668276"/>
                </a:cubicBezTo>
                <a:lnTo>
                  <a:pt x="4238069" y="1903025"/>
                </a:lnTo>
                <a:lnTo>
                  <a:pt x="0" y="1903025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12DB770A-658D-4212-9BF2-236070D5D7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8447993" y="5742897"/>
            <a:ext cx="886141" cy="802496"/>
            <a:chOff x="10948005" y="3272152"/>
            <a:chExt cx="868640" cy="786648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A9B99195-76A3-4B90-8F45-BAEF05699C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F1029419-581A-4B40-B3E3-BD5931F99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38F181C6-C3A7-463D-B837-E6FB1B0801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9" name="Graphic 12">
              <a:extLst>
                <a:ext uri="{FF2B5EF4-FFF2-40B4-BE49-F238E27FC236}">
                  <a16:creationId xmlns:a16="http://schemas.microsoft.com/office/drawing/2014/main" id="{FB6F6AFA-67F5-4D3A-839B-6B3980B6FC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Graphic 15">
              <a:extLst>
                <a:ext uri="{FF2B5EF4-FFF2-40B4-BE49-F238E27FC236}">
                  <a16:creationId xmlns:a16="http://schemas.microsoft.com/office/drawing/2014/main" id="{E9F49015-3756-46EC-AF1A-2F33219CB1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Graphic 15">
              <a:extLst>
                <a:ext uri="{FF2B5EF4-FFF2-40B4-BE49-F238E27FC236}">
                  <a16:creationId xmlns:a16="http://schemas.microsoft.com/office/drawing/2014/main" id="{44C1E606-364B-4793-83A8-61AC96EDBE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4D62BB33-881E-4E43-A746-75C1E7C322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98304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2F9C493A-9F03-49B4-B3FB-19CE5AC11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377576-1E8A-8A02-802E-357ED000C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9915" y="787068"/>
            <a:ext cx="4213359" cy="1890665"/>
          </a:xfrm>
        </p:spPr>
        <p:txBody>
          <a:bodyPr anchor="b">
            <a:normAutofit/>
          </a:bodyPr>
          <a:lstStyle/>
          <a:p>
            <a:r>
              <a:rPr lang="en-US" dirty="0"/>
              <a:t>Three great reasons to read the classics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9C6E757-FA34-63A4-F69A-4FB36D36A7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146011" y="555614"/>
            <a:ext cx="3965168" cy="5705279"/>
          </a:xfrm>
          <a:prstGeom prst="rect">
            <a:avLst/>
          </a:prstGeom>
        </p:spPr>
      </p:pic>
      <p:grpSp>
        <p:nvGrpSpPr>
          <p:cNvPr id="37" name="Graphic 78">
            <a:extLst>
              <a:ext uri="{FF2B5EF4-FFF2-40B4-BE49-F238E27FC236}">
                <a16:creationId xmlns:a16="http://schemas.microsoft.com/office/drawing/2014/main" id="{5E46079A-4648-465E-9D1A-479174C99F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471728" y="3092185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38" name="Graphic 78">
              <a:extLst>
                <a:ext uri="{FF2B5EF4-FFF2-40B4-BE49-F238E27FC236}">
                  <a16:creationId xmlns:a16="http://schemas.microsoft.com/office/drawing/2014/main" id="{A3BA42E0-6D8E-44BF-AC6B-5FB25C200A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9" name="Graphic 78">
              <a:extLst>
                <a:ext uri="{FF2B5EF4-FFF2-40B4-BE49-F238E27FC236}">
                  <a16:creationId xmlns:a16="http://schemas.microsoft.com/office/drawing/2014/main" id="{91EF6403-FD18-4EC0-840F-8F70F3494B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40" name="Graphic 78">
                <a:extLst>
                  <a:ext uri="{FF2B5EF4-FFF2-40B4-BE49-F238E27FC236}">
                    <a16:creationId xmlns:a16="http://schemas.microsoft.com/office/drawing/2014/main" id="{92B6AD13-0D11-4C0C-A362-E048C97326B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Graphic 78">
                <a:extLst>
                  <a:ext uri="{FF2B5EF4-FFF2-40B4-BE49-F238E27FC236}">
                    <a16:creationId xmlns:a16="http://schemas.microsoft.com/office/drawing/2014/main" id="{61DDD1A9-F0A4-4900-9DEF-F6B383361B0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Graphic 78">
                <a:extLst>
                  <a:ext uri="{FF2B5EF4-FFF2-40B4-BE49-F238E27FC236}">
                    <a16:creationId xmlns:a16="http://schemas.microsoft.com/office/drawing/2014/main" id="{F26977AE-F962-40FD-945B-D1E106951B2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Graphic 78">
                <a:extLst>
                  <a:ext uri="{FF2B5EF4-FFF2-40B4-BE49-F238E27FC236}">
                    <a16:creationId xmlns:a16="http://schemas.microsoft.com/office/drawing/2014/main" id="{6078955A-1871-4463-B23D-8AD33984CD3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62F1D297-74F5-4948-9655-BC87A30A46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5637359"/>
            <a:ext cx="5486401" cy="1220641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56DB040-BB4B-446D-9172-7253A56604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7782" y="5182141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58AE7480-26E8-4D60-9ABF-DF801570BE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3644645D-B360-4E3D-A96A-6D9CE4F34C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E99C8E1E-3260-4E6A-83CA-9334683161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1" name="Graphic 12">
              <a:extLst>
                <a:ext uri="{FF2B5EF4-FFF2-40B4-BE49-F238E27FC236}">
                  <a16:creationId xmlns:a16="http://schemas.microsoft.com/office/drawing/2014/main" id="{3A551C21-5423-4320-86B3-CA6956E708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Graphic 15">
              <a:extLst>
                <a:ext uri="{FF2B5EF4-FFF2-40B4-BE49-F238E27FC236}">
                  <a16:creationId xmlns:a16="http://schemas.microsoft.com/office/drawing/2014/main" id="{6D1A9E3F-8323-45A6-B267-8EA6B1A000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Graphic 15">
              <a:extLst>
                <a:ext uri="{FF2B5EF4-FFF2-40B4-BE49-F238E27FC236}">
                  <a16:creationId xmlns:a16="http://schemas.microsoft.com/office/drawing/2014/main" id="{F4049F71-8749-4860-8F6D-611D459A9F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89D62868-92E4-42DF-9CF9-A9190CC14C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76E9CA-00FA-17BC-C7D6-DC06547F7E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9915" y="3577650"/>
            <a:ext cx="4213359" cy="2641930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/>
              <a:t>Education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/>
              <a:t>Inspiration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/>
              <a:t>Transportation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D2CA30-863B-6530-A4E8-C11DE368DAB6}"/>
              </a:ext>
            </a:extLst>
          </p:cNvPr>
          <p:cNvSpPr txBox="1"/>
          <p:nvPr/>
        </p:nvSpPr>
        <p:spPr>
          <a:xfrm>
            <a:off x="2320030" y="6060838"/>
            <a:ext cx="2791149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4" tooltip="https://anafflictionofpoetry.blogspot.com/2014/03/tuesday-poem-trouble-with-time-machines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5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3963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35959F4-53DA-47FF-BC24-1E5B75C69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7CF83E8-F6F0-41E3-B580-7412A04DD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5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59226104-0061-4319-8237-9C001BF85D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2" name="Graphic 78">
            <a:extLst>
              <a:ext uri="{FF2B5EF4-FFF2-40B4-BE49-F238E27FC236}">
                <a16:creationId xmlns:a16="http://schemas.microsoft.com/office/drawing/2014/main" id="{51B01909-73B8-4486-A749-C643B1D7E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23" name="Graphic 78">
              <a:extLst>
                <a:ext uri="{FF2B5EF4-FFF2-40B4-BE49-F238E27FC236}">
                  <a16:creationId xmlns:a16="http://schemas.microsoft.com/office/drawing/2014/main" id="{5E279D86-4533-45F1-B0AA-D237399A5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4" name="Graphic 78">
              <a:extLst>
                <a:ext uri="{FF2B5EF4-FFF2-40B4-BE49-F238E27FC236}">
                  <a16:creationId xmlns:a16="http://schemas.microsoft.com/office/drawing/2014/main" id="{764FD722-CB31-4326-ADD8-CBA52FD1F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25" name="Graphic 78">
                <a:extLst>
                  <a:ext uri="{FF2B5EF4-FFF2-40B4-BE49-F238E27FC236}">
                    <a16:creationId xmlns:a16="http://schemas.microsoft.com/office/drawing/2014/main" id="{24E4BCEC-8B0A-444E-8509-1B3BB0449E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Graphic 78">
                <a:extLst>
                  <a:ext uri="{FF2B5EF4-FFF2-40B4-BE49-F238E27FC236}">
                    <a16:creationId xmlns:a16="http://schemas.microsoft.com/office/drawing/2014/main" id="{9DB36622-1DC7-4B17-8984-588BA8999F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Graphic 78">
                <a:extLst>
                  <a:ext uri="{FF2B5EF4-FFF2-40B4-BE49-F238E27FC236}">
                    <a16:creationId xmlns:a16="http://schemas.microsoft.com/office/drawing/2014/main" id="{51B97AF0-1974-42B9-B5FC-A332C52E82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Graphic 78">
                <a:extLst>
                  <a:ext uri="{FF2B5EF4-FFF2-40B4-BE49-F238E27FC236}">
                    <a16:creationId xmlns:a16="http://schemas.microsoft.com/office/drawing/2014/main" id="{95A298AD-BE5D-4BE1-8CDF-DBFB42D63F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A5D0B0D3-D735-4619-AA45-B57B791E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D55272E-95C3-8FB2-2758-4DD78E1A25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469"/>
          <a:stretch/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948AEA76-67F2-4344-A189-9BFFE00763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570186" y="-570186"/>
            <a:ext cx="6858000" cy="7998371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7D5CCC-21E8-A552-064F-97ADB3974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99521"/>
            <a:ext cx="5565648" cy="21796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>
                <a:solidFill>
                  <a:srgbClr val="FFFFFF"/>
                </a:solidFill>
              </a:rPr>
              <a:t>Thank you!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F7F2079-504C-499A-A644-58F4DDC76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85350" y="-785349"/>
            <a:ext cx="744976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36" name="Graphic 78">
            <a:extLst>
              <a:ext uri="{FF2B5EF4-FFF2-40B4-BE49-F238E27FC236}">
                <a16:creationId xmlns:a16="http://schemas.microsoft.com/office/drawing/2014/main" id="{DBBA0A0D-8F6A-400A-9E49-8C008E2C7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37" name="Graphic 78">
              <a:extLst>
                <a:ext uri="{FF2B5EF4-FFF2-40B4-BE49-F238E27FC236}">
                  <a16:creationId xmlns:a16="http://schemas.microsoft.com/office/drawing/2014/main" id="{A5DD701E-4BC9-48E3-AF4F-013B52D63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8" name="Graphic 78">
              <a:extLst>
                <a:ext uri="{FF2B5EF4-FFF2-40B4-BE49-F238E27FC236}">
                  <a16:creationId xmlns:a16="http://schemas.microsoft.com/office/drawing/2014/main" id="{FB658B62-664D-4B3B-BBDA-235666290B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39" name="Graphic 78">
                <a:extLst>
                  <a:ext uri="{FF2B5EF4-FFF2-40B4-BE49-F238E27FC236}">
                    <a16:creationId xmlns:a16="http://schemas.microsoft.com/office/drawing/2014/main" id="{B11F9D25-67B1-4BDB-A290-97B93A19DF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Graphic 78">
                <a:extLst>
                  <a:ext uri="{FF2B5EF4-FFF2-40B4-BE49-F238E27FC236}">
                    <a16:creationId xmlns:a16="http://schemas.microsoft.com/office/drawing/2014/main" id="{B9D5C40A-1B1B-4C25-9707-E8F1CF6EEC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Graphic 78">
                <a:extLst>
                  <a:ext uri="{FF2B5EF4-FFF2-40B4-BE49-F238E27FC236}">
                    <a16:creationId xmlns:a16="http://schemas.microsoft.com/office/drawing/2014/main" id="{2DD0C1D6-FF64-45AB-8775-83AB3C470B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Graphic 78">
                <a:extLst>
                  <a:ext uri="{FF2B5EF4-FFF2-40B4-BE49-F238E27FC236}">
                    <a16:creationId xmlns:a16="http://schemas.microsoft.com/office/drawing/2014/main" id="{15AFBB84-8485-4329-89FC-04663D985B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3D505D40-32E9-4C48-81F8-AD80433BE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66006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507BF36-B92B-4CAC-BCA7-8364B51E1F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2276237E-3A6D-452F-879C-FB8C77A18D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38BC9243-F4BF-48A7-89AE-DFA5B37DE6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5DE414EC-F3DF-412E-9B22-5328DAA99C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0" name="Graphic 12">
              <a:extLst>
                <a:ext uri="{FF2B5EF4-FFF2-40B4-BE49-F238E27FC236}">
                  <a16:creationId xmlns:a16="http://schemas.microsoft.com/office/drawing/2014/main" id="{039C06B1-FDEA-47B1-8222-7D622CD72F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Graphic 15">
              <a:extLst>
                <a:ext uri="{FF2B5EF4-FFF2-40B4-BE49-F238E27FC236}">
                  <a16:creationId xmlns:a16="http://schemas.microsoft.com/office/drawing/2014/main" id="{B834C8C1-9BD1-4635-8E5B-65815F901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Graphic 15">
              <a:extLst>
                <a:ext uri="{FF2B5EF4-FFF2-40B4-BE49-F238E27FC236}">
                  <a16:creationId xmlns:a16="http://schemas.microsoft.com/office/drawing/2014/main" id="{2963D456-B3F4-4EDC-827E-645741F64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73A58845-EFFB-4806-BC6D-47418C15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964867224"/>
      </p:ext>
    </p:extLst>
  </p:cSld>
  <p:clrMapOvr>
    <a:masterClrMapping/>
  </p:clrMapOvr>
</p:sld>
</file>

<file path=ppt/theme/theme1.xml><?xml version="1.0" encoding="utf-8"?>
<a:theme xmlns:a="http://schemas.openxmlformats.org/drawingml/2006/main" name="RocaVTI">
  <a:themeElements>
    <a:clrScheme name="Custom 101">
      <a:dk1>
        <a:sysClr val="windowText" lastClr="000000"/>
      </a:dk1>
      <a:lt1>
        <a:sysClr val="window" lastClr="FFFFFF"/>
      </a:lt1>
      <a:dk2>
        <a:srgbClr val="463443"/>
      </a:dk2>
      <a:lt2>
        <a:srgbClr val="F3F0E9"/>
      </a:lt2>
      <a:accent1>
        <a:srgbClr val="D45E5E"/>
      </a:accent1>
      <a:accent2>
        <a:srgbClr val="D49D8C"/>
      </a:accent2>
      <a:accent3>
        <a:srgbClr val="BF873A"/>
      </a:accent3>
      <a:accent4>
        <a:srgbClr val="C05050"/>
      </a:accent4>
      <a:accent5>
        <a:srgbClr val="A89F68"/>
      </a:accent5>
      <a:accent6>
        <a:srgbClr val="8F6B8A"/>
      </a:accent6>
      <a:hlink>
        <a:srgbClr val="D75681"/>
      </a:hlink>
      <a:folHlink>
        <a:srgbClr val="6C9D92"/>
      </a:folHlink>
    </a:clrScheme>
    <a:fontScheme name="Custom 36">
      <a:majorFont>
        <a:latin typeface="Georgia Pro Semibold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ocaVTI" id="{D79FE1D1-0489-4A69-8531-D0B8CDC31CBE}" vid="{CEBA7FE6-C04B-474E-964F-B022887AD13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387</Words>
  <Application>Microsoft Office PowerPoint</Application>
  <PresentationFormat>Widescreen</PresentationFormat>
  <Paragraphs>50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Aptos</vt:lpstr>
      <vt:lpstr>Arial</vt:lpstr>
      <vt:lpstr>Avenir Next LT Pro</vt:lpstr>
      <vt:lpstr>Avenir Next LT Pro Light</vt:lpstr>
      <vt:lpstr>Georgia Pro Semibold</vt:lpstr>
      <vt:lpstr>RocaVTI</vt:lpstr>
      <vt:lpstr>Why Read  the Classics</vt:lpstr>
      <vt:lpstr>Talking Points</vt:lpstr>
      <vt:lpstr>What is a “classic”?</vt:lpstr>
      <vt:lpstr>My classical education</vt:lpstr>
      <vt:lpstr>Three great reasons to read the classics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Jared, David</dc:creator>
  <cp:lastModifiedBy>Jared, David</cp:lastModifiedBy>
  <cp:revision>13</cp:revision>
  <cp:lastPrinted>2024-12-12T16:36:20Z</cp:lastPrinted>
  <dcterms:created xsi:type="dcterms:W3CDTF">2024-12-05T21:28:52Z</dcterms:created>
  <dcterms:modified xsi:type="dcterms:W3CDTF">2024-12-13T18:59:11Z</dcterms:modified>
</cp:coreProperties>
</file>